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9" r:id="rId3"/>
    <p:sldId id="260" r:id="rId4"/>
    <p:sldId id="261" r:id="rId5"/>
    <p:sldId id="262" r:id="rId6"/>
    <p:sldId id="263" r:id="rId7"/>
    <p:sldId id="264" r:id="rId8"/>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2202"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263429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67164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149378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263343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260507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87866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19074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410294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157364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427759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F81AFE-BE6C-4BA4-851E-10CF13C177DF}" type="datetimeFigureOut">
              <a:rPr lang="es-MX" smtClean="0"/>
              <a:t>07/03/2014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5A0762E-4B67-46C6-9E7A-CFEDC3F09BD1}" type="slidenum">
              <a:rPr lang="es-MX" smtClean="0"/>
              <a:t>‹Nº›</a:t>
            </a:fld>
            <a:endParaRPr lang="es-MX"/>
          </a:p>
        </p:txBody>
      </p:sp>
    </p:spTree>
    <p:extLst>
      <p:ext uri="{BB962C8B-B14F-4D97-AF65-F5344CB8AC3E}">
        <p14:creationId xmlns:p14="http://schemas.microsoft.com/office/powerpoint/2010/main" val="114456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6F81AFE-BE6C-4BA4-851E-10CF13C177DF}" type="datetimeFigureOut">
              <a:rPr lang="es-MX" smtClean="0"/>
              <a:t>07/03/2014</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5A0762E-4B67-46C6-9E7A-CFEDC3F09BD1}" type="slidenum">
              <a:rPr lang="es-MX" smtClean="0"/>
              <a:t>‹Nº›</a:t>
            </a:fld>
            <a:endParaRPr lang="es-MX"/>
          </a:p>
        </p:txBody>
      </p:sp>
    </p:spTree>
    <p:extLst>
      <p:ext uri="{BB962C8B-B14F-4D97-AF65-F5344CB8AC3E}">
        <p14:creationId xmlns:p14="http://schemas.microsoft.com/office/powerpoint/2010/main" val="41252289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TEhUUExQWFRUXFRcVFxcYGBcXGBcYGBcXFxUYFxoYHSggGBolHBcUITEhJSkrLi4uFx8zODMsNygtLisBCgoKDg0OGxAQGzQmHyQwLCwsLCwvLywsLCwsLCwsLCwsLCwsLCwsLCwsLCwsLCwsLCwsLCwsLCwsLCwsLCwsLP/AABEIANMA7wMBIgACEQEDEQH/xAAcAAABBQEBAQAAAAAAAAAAAAAAAwQFBgcCAQj/xABIEAABAwIBBgoFCgUEAgMBAAABAAIDBBEhBQYSMUFRBxMiMmFxgZGhsUJScpLBM0NTYoKistHS8BQWFyPCJJPh8RU0Y4OjVP/EABoBAAMBAQEBAAAAAAAAAAAAAAABAgMEBQb/xAAuEQACAQMDAwMDAgcAAAAAAAAAAQIDERIhMUEEE1FhcaGBkeFCUhQiIzJi0fD/2gAMAwEAAhEDEQA/ANxQhCABCEIAEIQgAQhVDPrP2DJ7S3CSoIuyEHfqdIfQb4m2A12ALBlrLMFLEZZ5GxsG06ydgaBi53QMVQI+G2iLiDDUBoODtGM3G8jTuOpY7nFl6orZeNqH6btTWjBjBuY30R4naSosqsQPoen4Xslu1yyM9qGU/gaVL03CBk1+qtgHtP0D3Psvl8rxGIH1xSZbppfk6iF/syMd5FP7r41fGDsHcl6Sski+Tkkj9h7mfhIRiB9h3QvlKlz0yhHzK2o+1IX/AI7qXpOFTKrNdQJB9eKI/ga0+KVgPpZC+fabhqyg3nx0zx7D2nvD/gpal4dX/OUTT0smI8HR/FFmBtiFldLw40h+Up6hnVxbh+MHwUtTcMGS3c6WSP2oZT+BrkrAX5Cq1PwiZMfqrYR7ZMf4wLKYpMv0svydRC/2ZWO8igCRQvAbr1AAhCEACEIQAIQhAAhCEACEIQAISFbWMhY6SV7WMaLuc4gADpJWIZ+8JklVpQ0hdFBiHP1SSjV1xs6NZ22xCaVwLPwhcJzYNKnoiHzYh8uBZFsIbsfIO4bb6liVTK57nPe4ve52k5zjdzidZJ2rwNRZaKNgOCFylgvHIsAg4rlLFqC1ACNl1FCXuDWi5Or97k4p6QyO0W4nw16yditmSMkhjen0nWxPQOjoWFauqei3NadPLV7EXR5thwsSb7SCLdxCUlzSHoyHtaD5FW5kLQMMP3tSbjtt0da4lXmuTd04vgpb81Jdj2HvHwTaTNmceiD1OHxstCZFhqXmirXUzI7UTNZMkTN1xP7Bfyum0lO4c5pHWCPNakWLh0atdU+UT2V5MrsvCwHWAtRNEw85jT1tB800nyNT2uYmjqGj5WVrqo8oXZfkoFNO+P5N74/Yc5n4SFK0udtfHzKyoHXK9w7nEpbKtDAwXDSL6gHHHvvgoTQW1OamroznBxdmWmDhJyoy3+sceh0cLge9l/FS1Nwx5QbzuIf7UZH4XhUDQT/IOQ5aydsEPOOLnEcmNm1zvgNpVuy1ZKNm4P8AhRdXVIppYmNcb2czSA5LHPOBJ9XxC09Y7T5KjocpZIhgHJ/1DXusNKQmPlOcdpJ7rLYllGWSuhyVgQhCoQIQhAAoLOvOunoI9KZ13kciJti9/UNg+scFzntlt1JSvkj0TIbNZpark2vYc625fO+UamWaV0kzy+Rxu4uI0ujDYOgDBVFXAkM7c7Z6995ToxtN2RNPIb0n1n/WPTaygNFK8WdxtvsuhHttgtNhCOgvNBKEIaxMBLQXJYl7DavCEgEOLS9HQOkdZo6zsHX+SImguGkbDabX7htKtWTaqmAsHho6QQT0kka8B+9WFepKKtFXZrThF6yYrkvJTWCwBttJ1u/e79mVZGBr2auheQ1cbuZIw9TmnwunAF15rT3e51ZeBpIb7MDs2lGgb9O/YPZTsMGteBimwXOALDC56taTpS8klwAG62P76U5avEwuJSNXIYl7Lw4BAhA2GtQ2Vq8NBJOGwbzsA7tf7LjKdaACTgB468Ok/veqbXVRkdc6tg3C61o0nUfoKc1BeohVzl7tI9g2DoCTaF1opSGIuc1rGlz3ENa0DFzjgAF6aSSsjjbbdz2jonzSMhibpyPNmt8ydzQMSdllu2aubDKKDimG8juVNLaxcdw3NGoDZr1lNsws0BRRl8lnVMg5bhiGDWI2HcNp2nsViyhWMhjdJIdFrRcnyA3k6lx1qmWi2NYxsVXOUhuVMkWOPHSi3QWAX8fFaks44P6B9XUuynMCG6LoqVh2MJAkk7bWB28o6rLR1pSVokT3BCELQkEIQgBtXQtc03aDYG1wDbqvqVSyhkZjxyQ0/VdYjsV1cMFEmELCtG7NISsZ3UZvQ3sadoPQ0NP3bKOqc0IHauMZ2l34rrT5aQHWEi6iH7xWKzWzNLxe6MknzJHoTdjm38WuHko+fM2Yc10bu1wPi0jxWxyUA3NPYm0mS2+qOwq+9VXIsYMxabN2pbricelpY4dwdfwTCalkbzmPbb1mPb4kWW5nJTfrBcPyducO0Kl1U+ULtx8mENx1EHqIK7eCtpnyEH86ON/WA7zCjanMynOunDfYJZ+AhUurXKJ7XqZI4L2ORzea5zeokeS0aozDh2GZnaHD77T5phNmEfRnH2o7+LXDyWi6mmxduRVI8rTt1Sv7Tped06jzknGstd1t/KylKjMSpHNMT/tOae4tI8VHz5p1bdcDnDe1zHf5X8EXoy8BaaF4s7HjnRtPUSPO6cMztZ6Ubx1FrvOygZslzN50MreuOS3fayZSWBsSAdxIB7ijs0nsgzki7RZzQHW5zetp/wAbriqy1ERyZBYY2xB7BvVN4o7tyGxFRLpIMqNZoWyjVmV18Q0ah+e8ptopTRXjnAY4YLojFRVkZttu7E7eYAFrkk2AAG0lbFwd5lfwzRUVDQalw5I18S0+iPrnaezfdrwcZl8Xo1dS3+4ReGMj5MH03D1yLW3dZw0QLmq1b6IuKscvIaCSQABck6gBtWPZ5Z0fxUwY25pmOBLQS3jLa7kYi4wG4G+s4SvCLnaHvFHC4Wc4Ne4HnH1R0DbvOGwqn1FA6MYjDeDfv6VxVamCOvp6Sm9TQaPhbbG1rP4MNa0BrQySwAGAAGhgOhSEXC/AedTyjqLHeZCyMtXJZsULqqnk6n0dLwbnknhLpJ5GxNbM1zjYaTW27w4q6LC8wslc6dw2iNnbzj5Bbouvpa0ql78Hn9TSjTlaIIQhdZzHLxcFZ/LR5YhkdxQinivdodINLecXNBtuBcbb1oSicvSDRDb68bX3EeGtZVZRhHKXBUbt2RSazPOqpv8A2qCRuNiYyJOn5tzyF5Bwo0hF5GyR425TTr3coBP6uoOkGjHo8lJ0luLsQCA653HDE27FNK04KTW5pJWYwpc+KCTVO0dBv8LqTgyxTv5s0Z+0B5qEy/kmllju6nidYjWxt8cMTa+5Q+Tcx6KQ6XElttkckjcbbmu+Cc1GMbtiSbL63Rdi0g9Vj5IMYVBfmSxpJbUVcYH1muA99vxXsGQa5gc9uUnaIvotkjOrZpFrsL4YALKWMVdsFqXs043BcGmVCgrsrNPPp5B0ksP3o/ipF2cGUYm6UtFpN9aN7XeAdfwQ4pAnctZg6T++tcug6AexVBnCO1t+Opp47ayWPt18poHinlNwjUL/AJ2xw1gbRcaiU+2/AZE6aYbWDvQaVvqkJvT5z0j+bOztJH4gFIwVUb+Y9rvZIPkocCshoaRu8jrCSmySx4sQxw6QD5qWsF5xY3JYoMirVGZFM7E08XW1oafu2UXPwd0/otlb7MjnfjLlfHRDpXHFH1j++tO8lsw0ZmdRwcNF9GSTqe1rh93RKks2ODpkcrZp7P0eUxovoudgWuLTe1scLm5sryQ7eD++hLxHAX1/sKu5PZsTS8ASqHwk55NpYzEx39wiziNbAdQH1j4DHcpfPbOdlHETccYQdEHUB6zujcNpWIUjH1MhqJrkXJYDrJJvplJW3ew4o5oaJxIlkuZHloa31QXDDrKm5IiMD3JllB+A9tm36wUjoLg6yV2men0ismhm5iUoqR0j2tbe7iAlHR3w71b+D/JWk907hgzBvtbT2BYRbeiN6k1CLbLNSUzYRBTtGJc0Ab7EF581oKp2adPx08lS7mtvHF/k797yrivW6ONouXnb2R4td/zW559wQheFdhgIV1UI2lx7BvO5VWWYyOLjjf8AdupJ5Vyk2R5OmNEYDG1ht17UlDO06nNPUR+a+e63qpVZ4r+1fPqdtOlir8jXKr+LlsA+Rz2hx0W4NGGFybLk5SdouaIJgAWkGzOVrv6WoYJ3USHS7Ak+MXfDq3irIhwGstc8xvbxEty3Dma9Y9PeEzyLXTslZpQTBulyjeK1iCLmz77VLcaUaat9W3wLAfsyzpgtfFIAQQeZtw2OUbkzKT7uZJTvDAOTfiyLtw9Yk3B27koJF7xql9Q3ugwO6/KI0CY4H6TcQAIxpb287C4v4LyjynxsWjNTyMOkbNJYdmB5LiN4XnGLoPUutd5W1HhpYZ5SlLWf2YZCb2I5ANt4OkFFSUjZWFktE4gi1yISR0g6WtWLTXoK0XVzWyF20ZizNHRkxopHMBsdF0cekN4LJQQdqUqszZQ4iJtUGg4cuM4dTnlaa1y6Dk/4yfoLtozqmyNlJg/tz1DehzWHxbMPJORVZbiIDW8a3eTFfXt0ybYbir8HI0kn1LfCDAqdNnHlZvPomu6nxg+DwPBO/wCeZmfLUFQ3eWgyD7rSPFWC69Cnveg8SDbwkUmAfxkZOx7NE+JHknjs743NvBoy3BI5QaNLcdZG+9vMXkHMuLWB6DqXsNLG06TWMDt4aAe8BPup8CxMky9mzlCrn4yWFz2E6RGk0aW4WJBa0bkv/Ltb/wDzEYbXtt92/ktcDl2Cl3LopOxiDc16qaXReyOIMs86WmHlod6FxZ3ZvG9ObYX6FZOGIniIumRw722VcabgdV/yXH1juov3O7o3oziGEucABdziAB14ALTX0php4qaL5SSzO089yr2YmTdOUzOHJjwHS4/kFa8g5QhdVSSSSMaWgMiDnBtwSdIi+sm3cVFCGVlzLT6ci6mpr6LX68FtybRthjZG3U0W6957Tcp0uIpWuF2kEdBB8l2vfSSVkeS3d3YIQhMRRcr4TSW9cqPkA2tv2AqUr5WGV5kY+O7ji5pAONrgpJsUJ5sre8Lx5uOT1O1XSK/ljKn8NG2QM0otIiTRsHRg6Oi7R9IEkjDUokcIFP6sndH5ad1dpMmX5rmntH5qJroTHzm26diacUtV8huV48ItMNkvutPk9cu4SKbY2Y/YH6lLaY3LnTReHj5KwZG/1HpvVm9wfqXn9SKb1Z/cH61KtkSgkSyh4+QxZEDhHp/Un9wfrXo4SIPo6j/bH6lNB67Dk8oePkViEHCRB9FUf7Y/UvRwlU/0VR/tj9anQV7xbTrAPWAUso+PkLEGOEqn+in9xv61z/U+m+jm91n61O/wEZ1sZ7oXDsiwHXG3xRkv2/P4HaPkhDwpU30c3us/Wj+qdL9HP7rP1qVdmzTn0LdR/NJHNKE6iR2ApZ/4/P4Gow8/Aw/qnTfRz+6z9a9HCnT/AEU/ut/WnTsz27H97bL3+UW9B+1bzapdW36H9yu3T/d8DUcKlP8ART+6z9a9HCpT/Qz+6z9ad/yoz1ZOws/4R/K8W3jh9kHyuofUW/Q/++g+1T/cNv6pU30c/us/WvP6q0/0M/cz9acuzag+kePabbzAST812HmTMPWB8Cp/i4r9Pz+B9mHn4K5nVnkyuayNkErbOJ0nFoGItsJtvSdKw2DRib2Ftp1CynJ805vRLHDoP5hSeZ+b7uP05QLR4jEG7tmrcpnVVa0YqxtDClFtO5NOh/haRkIwe/A9Z557NSoucNCHxvikFib3+qRqt1YKzZZymXzkgAgDC+wA4HrJuexVzLlW6R13WvqwFlpDWWS40RhZ2s+dWZdk7JspqBEy4e0uJLcCGtBc51xqGiCV9W5hzOfk6je8lznU0JJJJJJYMSTiT0rHs2eKY6pe5o411LI1jzua0ucOs4e6tjzFiLcnUTSLEUkAI3Him3Xr0qmZw1I4k4hCFuZHlk3q2xhpdIG6IFyXAWACXc4AEnADFZfnlnWJ2uYwWiDuSSSDKRgSGjEtF8L7rrKrUUI3NKccpJPYn5qanniMjY2gElwIGg6wNjctt0qIkyNE7C7wPbcR4kpfMWp06csJ1Oc3scAfMlLXIwOsLhxjNJtHTO9ObjF6Lb2M+zgpJYZCI5AADqcBcg4ixbbFMWZQnbzrfe/MrQq7Jccp0ng3tbA21X/NN25v04+bv1ucfisHRd9LHdHqqOKyV2U2DLMxtdoAO3SFh0kaN0VecjojY6D/AGQcOv8A6V5jyPANUMY+yD5qvZdzble68bWW3Xa1HZad7kuvRe0SHizybtYfvfpTynzuhOsEfvpskP5WqfVb7wR/K1R6jfeam4GTnT8EtFnFCfSI7PyTyHK0J+cHbcear4zPnd80z3mnyunMWYUv/wAbeoyX8GpYSFemWOKrjOqRh+0E6jdfUb9qr0WYD9srh1XP4nJ9T5kW1zSdmgP8SjGZH9PyTLWpVqYtzb0dU0o+38AAvTkqYc2od9poKV5LeJNo8SJALoFRwgqhqdE7rDgfBHH1LdcLXey+3ndPuW3T+wYeGvuSgC6CijlR451PKOoB35LpuXYvSD2+00/C6fdhyw7cvBLBeOiB1gHsCZxZVhdqeO0EeYTuOZh1Oae0KlOEuUQ4yXBz/Axn0QOkYeSMpAQxcXHfSkOi3fjrPd5p1GBcdYTai/vTul9CMaDOk+kf30KZpWtHd6f7HFvd7Iax5qx46RcSbX5QA1W9W9u1djNCm2s0ut0h/wAgrAvV0RpxirJGbqSfJXKvNeE6MbIIy2VxjfySC1ha4vdpXvqFh0uCvMbA0AAWAAAG4DABRUVXHG4cY9rNK7W6Tg3SdgbC5xNgcOhSwK66KSRlNt7nqictZwQ0ws9137GNxcd19w6Sus4eP4oiDBxBu7DkgDZc6zqvsWXVFLLG88YDp3ub43OvEnWpr1nDRIulTUt2Mc9c/amZrhGQyIGztHHHcfW7rLPqjKs97AnSdiXHnE9N9S0KPMZkkLf7sjbi+iCAO0WNyoypzCIPJm6bOZ0W1grlyT1lqbLTYlOCSV7DK17iS5rXi5J5p0T+MLRsqwuc64YGjDlnHSNr4Aau1UDM/JU0E7dNzHN0XMGjdpAIuLi1ji1q0qd14We1bwKqLumRLciW0R2v7glBRDa53eEqXW2rkzgb+xpPkFIAKJm5dNpWbvEpF9cB6Ep6mO/JKtlJ9E+A77o0AVELfVHcF0GhJgnoXpvvQIURguB1rwvCLgKXXhKbPq2DW9o7QEkcpReuD1Xd5JOSHZjwlcpm7KTfVefsOH4gE3ly4waxbrfG3zfdTcLMlNFc6KiHZwM9aMf/AGXP3WlNJs5mjU4djJXeYARceLLFoo0LqlVWeoabHjTt5MbB+OT4Jm7Pi+ptQesxsHe1rka+AsX40MZ1sYetoXn/AIqL1bdTnDyKzmbPST0Yieud58mtSDs6aogkQwi2OLZH+LnpOEXukUsuGaZ/BQt+cLftDzIunUNVExoaHg26bk9dtqyI51VJ2sb7EcYt3tKUly1UiIaU8um/EWdo2aPYtr6k4xUdkkDTe5rn/kG7A49TXfkkpcpkDCN32ixg+874Ko5kRu4mSqqJHubY6Om9zgGtxe6zjvFuw713mrkEVj3V9SLh7yYYjqaxvJaSNX/V9q0Sb0RGKW49zmya6sjHG2bHGTLyCXaVmkAF1tG2OwqZ4K5i7J7L3sJJWtG5oeQ0DoS2Xzo00pGFmHu1JrwQMIyVATrJlP8A+r/yWtGNqn0FN3p/UuEw5J6j5KvVtC2TXgd43bin2c2U309O6SOF05FhoNNjY63HAmw6AfiK3krOynmA5YY425L+Tr6dR71vNq9mZwTtdHj5WxuMbJGkt1jDAkXsRsNiD2hIVcmmLOA6wLHvCjq/g0pZXvlZLPG6Rxe4teHAlxJJ5QJ270xPBvUM+RyjIOh7XEeD/gueVJvY1UkS0MIa5pDjgQdh2qYqMrRNYWF4u1+qxvqN7YY9ipbs1crx8yogl6DyfNnxUdPWZWhJD6Vj7eqW49OD/go7cojumXn/AMvHs0z1Mf8Akh2VvVje7sA8yqKzPGoZ8rQyt9m582geKXh4RafU9ssZ+s0Ye6Ss8JD0LkcqSbIre04DyBXgyhKdkY7XH4BQFPnvRu+eA9pr2+LhZSVPlymk5k0bup7T8UmmGg9NRKfTaOpv5lJvMh9N57WjyauhI06rIMikZE1j6oX0I43e3NN5AAKu1UmUr2EUNt7Q15++74K7GRHGdCLgUB0tcMCZW+zG1vi1qRkyhO0Xlll0duk54+IWiAjdZemNp3fvrTuBmUga83cTbpJPne6csYQBoyA9H/Svz8lxnWxp+yPgmkubcDtcY7C5vkU7jKgyV41i/ivZKrf44eBVpObEfoukb1OBH3gm9Rmq4jCb3owb9diEaBcrMJYTyjgB2G+9PMoZTjZGbWJ2dHTboXVfmTO62i6LZfF7L78LEDBQ2UszKsElkJeOiSP/ACIVJILjfJmVm6R02B+lYWAvt2DBTgyNxgLmuDADYABxJ2ejh2C9kzyBm49hvPC+PQs8HRcSSDew0A4HVbtUjnHlSLXE97ZNvGNaBqsNC4FjY4m1/g8fAOSK7OGsl0SXODTysOnUAegBO6KF1XUMiZgZHWGGDWjW63Q0EqGdSPcSdLSubkrSODLI7aeGWumOGi5rCdjG/KOHSSLfZ6VeFtxOehKZzw6f8Pkynw0g0vI1sgZa5PSbX6SOlXWCAMY1jRZrQGtG4AWAVPzFj0+PylPZpmJbHfUyFht4loHSGA7U/M81e4spyY6cGz5yMXb2sG3933G46e7M3qe5XymZy6kpm8Y9w0HPxLIgTYucRrtj12sMVZs2MkCkpYqcHS4tti7VpOJJceq5KVyPkmKmZoRNsNZOtzjvcdpT9b06dtXuZSndWWwFQ+Vs16SoN5YWl3ri7H+82xPaphC0aT3JTa2KLNmPNDjRVTmD6OTFveMO9p603mypW03/ALNOXsHzkWI7bX8bLQkWUOmuNC1UfOpSaHOqmksNPQJAIEg0b31WJwPYVJ1dO2VvTsP71hO8r5sUtT8rC0n1m8h/vNsT2qsTZhTQnSoqt7NzJMW94w72lQ4yXFylKL9BKogcw2cO0bUhJC12BAPQ4A+a4yhlKsgbaspHPaPnYuUOs6N7duioSDPGlc7R4zRP1xo/8eKwaszVD+qzbppOdBH1hoae9tiq5lLg4hdcxOczoPKH5hXGnqWuF2uBHRinLT2pXYGO1mZ1dBfiySN8bj5Ag+CjhluviOiJ33Gxxue5919G5MoWlpLhe+8KMy5m1FJzo2vG4gHuOsLSztd6iyiYlTZ6ZQbrIf7TG/46Kfw8JU7flKdh6i5v6lbazMiE/JudGd3Ob3Ox8VA1mZ8zDgGy44kawNnJdrPesm1zE0UU+Tun4UYrDjIJG9Ra4d50VJQcItE7W57ethP4bqpVkGjdhBa7YHck9l9Z2qPpskMOLm6tn5qL0+VYfblwzUqbOyifa1RGL+sSw9zwFMU1ax/Mka72XB3kVilTkaO2At2qPdkY62uQo03sxOEkfQgcV00/u6wemhq2i8VRICPRD3D42Tukzlym06ImcTucGOv7zSfFPtp7SQsZLg3Nj0q0ArG4+ESujP8AcijeOgEeTvgpXJ/Co5xs6kdf6jySeppZ8UduRLNS4teOgBwIv0EXVKp+E2mvaRksR3OaPIG/gpmkz3on6pw32w9ni4AIxfgklP5ZpZSeMgjdhrDdF3vNsR3qv8I1cA2KgjcWh5a6U3Li2MG+Jdcl2BdicSG31qyU+cNPoPkEzHhrC6zXtcTbGwAOsqP4P8gioL8o1I0nyvJiYdTWNNgbHXqw6GtKuEXLRCvbVjrJOQ31TY+MaYaNgaIoBgXtaLNLtoFv+Lazd4IWsaGsAa0CwAFgANgCUQuyEFExlJyBCEKyQQhCABCEIAEIQgAVezgzJoay5np2F5+cbyJPfbYnqNwrChA07GR1vA/JDd2T6xzN0couPeYLd7CmNsqUh/1NNxjBrfHiLb7tuO/RW1IWUqSZpGq1uUXN/O6mlaBphjtrX8nHoOo9hKsgcD0rjKma9LUG8kLdI+m3kP7XNsT23VdmzHmhOlRVTmj6OTFveBb7qm04+o7wfoStbk8HEa1DyxWNikZMt11L/wC3SlzPpIuULbzo3HfopxBnHR1AwkDSdj+TjuucD2FZys/ctJoa1NE140XtDhucAR3FQFdmfC7maUZ+qbt913wsrbJT21aujUkrLJx8lKTWxnFbmdM08lwe3owI+ydfYU3hzfuQNJzXbQ5tj3aytVhiBSr8lMdg5twk6N9jRVvJntJmltvcWuTqHeU+kzVjDbnVt17MSOv8wrfNmvcl0bzcjRs4nVuHls1rlmRZjZrgA0nE3vaw12/7WbozXA+8nyUCHN7jH6LGaT3Emw2XxxOwYq/5u5pRUo0rB0pGJtg3ob+ancn5OjhbZg16ztd1lKVUzWNLnODWjEkmwC2p0lHVmM6zlohKWna4Wc0OG5wBHiqPlrJlJUSGClo4JJTg6UMDWx9Ok23fq61Jmonyi4x094qcGz5SMXdDfy79yuWRcjxU0ehE2w1knFzjvcdq1inPbYhtR33KhQcFNG1gEhkc/wBIte5rTqu0N9XYr5DEGtDWgBoAAAwAAwAA3LtC6FFLYxbb3BCEKhAhCEACEIQAIQhAAhCEACEIQAIQhAAhCEAChsq5rUlRcyQMLj6bRoP95tie1TKEmk9xptbGdVnB3NFc0NW9m0Ry4s72i3e0qt1uVMpUR/1lGXxj52HlN6za4HboraULN0Y8GiqvkyjIGfVJMR/c0CdknJx3A6ieoq+U0jXC4sR0JLLOZdFUkmWnZpnW9g0Hnrc22l23VebweyU+NFVPYNjH6vAaP3FGEo7alZRl6FvYLJS6qAytXU+FTTabR85HcjrOjfx0UpNnmx0d4WPfIcAwjEEmwuAccdg8EnUitxYPgmcsZXjpmachtuA5zj0D4qv5PyXPlFwlqLxU17siFwXjYT0dOs7LJ5kHNNz5P4muPGSHFsZxazdpDUSN2oK5gJxpuWstvAnJR0W/kTpqdsbQxjQ1rRYNAsAEqhC6DIEIQgAQhCABCEIAEIQgAQhCABCEIAEIQgAQhCABCEIAEIQgAQhCABCEIALJuKKPT4zi2afraI0u/WhCLALheoQgAQhCABCEIAEIQgAQhC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 name="1 Rectángulo"/>
          <p:cNvSpPr/>
          <p:nvPr/>
        </p:nvSpPr>
        <p:spPr>
          <a:xfrm>
            <a:off x="0" y="193340"/>
            <a:ext cx="6858000" cy="1875991"/>
          </a:xfrm>
          <a:prstGeom prst="rect">
            <a:avLst/>
          </a:prstGeom>
        </p:spPr>
        <p:txBody>
          <a:bodyPr wrap="square">
            <a:spAutoFit/>
          </a:bodyPr>
          <a:lstStyle/>
          <a:p>
            <a:r>
              <a:rPr lang="es-MX" sz="2200" b="1" dirty="0" smtClean="0">
                <a:solidFill>
                  <a:srgbClr val="FF0000"/>
                </a:solidFill>
                <a:latin typeface="Arial Unicode MS" pitchFamily="34" charset="-128"/>
                <a:ea typeface="Arial Unicode MS" pitchFamily="34" charset="-128"/>
                <a:cs typeface="Arial Unicode MS" pitchFamily="34" charset="-128"/>
              </a:rPr>
              <a:t>Procesos Técnicos:</a:t>
            </a:r>
          </a:p>
          <a:p>
            <a:r>
              <a:rPr lang="es-MX" b="1" dirty="0" smtClean="0">
                <a:latin typeface="Arial Unicode MS" pitchFamily="34" charset="-128"/>
                <a:ea typeface="Arial Unicode MS" pitchFamily="34" charset="-128"/>
                <a:cs typeface="Arial Unicode MS" pitchFamily="34" charset="-128"/>
              </a:rPr>
              <a:t>Es convertir materias primas en productos o servicios mediante acciones, tareas y técnicas.</a:t>
            </a:r>
          </a:p>
          <a:p>
            <a:endParaRPr lang="es-MX" b="1" dirty="0">
              <a:solidFill>
                <a:srgbClr val="0070C0"/>
              </a:solidFill>
              <a:latin typeface="Arial Unicode MS" pitchFamily="34" charset="-128"/>
              <a:ea typeface="Arial Unicode MS" pitchFamily="34" charset="-128"/>
              <a:cs typeface="Arial Unicode MS" pitchFamily="34" charset="-128"/>
            </a:endParaRPr>
          </a:p>
          <a:p>
            <a:pPr fontAlgn="base"/>
            <a:endParaRPr lang="es-MX" b="1" dirty="0">
              <a:latin typeface="Arial Unicode MS" pitchFamily="34" charset="-128"/>
              <a:ea typeface="Arial Unicode MS" pitchFamily="34" charset="-128"/>
              <a:cs typeface="Arial Unicode MS" pitchFamily="34" charset="-128"/>
            </a:endParaRPr>
          </a:p>
          <a:p>
            <a:endParaRPr lang="es-MX" b="1" dirty="0">
              <a:latin typeface="Arial Unicode MS" pitchFamily="34" charset="-128"/>
              <a:ea typeface="Arial Unicode MS" pitchFamily="34" charset="-128"/>
              <a:cs typeface="Arial Unicode MS" pitchFamily="34"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787" y="1414080"/>
            <a:ext cx="3426800" cy="349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1420277"/>
            <a:ext cx="4869158" cy="3529407"/>
          </a:xfrm>
          <a:prstGeom prst="rect">
            <a:avLst/>
          </a:prstGeom>
        </p:spPr>
        <p:txBody>
          <a:bodyPr wrap="square">
            <a:spAutoFit/>
          </a:bodyPr>
          <a:lstStyle/>
          <a:p>
            <a:r>
              <a:rPr lang="es-MX" b="1" dirty="0" smtClean="0">
                <a:solidFill>
                  <a:srgbClr val="0070C0"/>
                </a:solidFill>
                <a:latin typeface="Arial Unicode MS" pitchFamily="34" charset="-128"/>
                <a:ea typeface="Arial Unicode MS" pitchFamily="34" charset="-128"/>
                <a:cs typeface="Arial Unicode MS" pitchFamily="34" charset="-128"/>
              </a:rPr>
              <a:t>EJEMPLO:</a:t>
            </a:r>
          </a:p>
          <a:p>
            <a:r>
              <a:rPr lang="es-MX" b="1" dirty="0" smtClean="0">
                <a:latin typeface="Arial Unicode MS" pitchFamily="34" charset="-128"/>
                <a:ea typeface="Arial Unicode MS" pitchFamily="34" charset="-128"/>
                <a:cs typeface="Arial Unicode MS" pitchFamily="34" charset="-128"/>
              </a:rPr>
              <a:t>Cuando los documentos llegan a nuestras bibliotecas escolares debemos realizar sobre ellos una serie de operaciones antes de ponerlos a disposición de la comunidad educativa. Así, el proceso técnico consiste en la aplicación de técnicas que permiten la identificación del documento, su posterior recuperación y el control del mismo cuando esté en circulación. Este proceso técnico puede ser realizado de forma manual o automatizada.</a:t>
            </a:r>
            <a:endParaRPr lang="es-MX" b="1" dirty="0">
              <a:latin typeface="Arial Unicode MS" pitchFamily="34" charset="-128"/>
              <a:ea typeface="Arial Unicode MS" pitchFamily="34" charset="-128"/>
              <a:cs typeface="Arial Unicode MS" pitchFamily="34" charset="-128"/>
            </a:endParaRPr>
          </a:p>
        </p:txBody>
      </p:sp>
      <p:sp>
        <p:nvSpPr>
          <p:cNvPr id="6" name="5 Rectángulo"/>
          <p:cNvSpPr/>
          <p:nvPr/>
        </p:nvSpPr>
        <p:spPr>
          <a:xfrm>
            <a:off x="2200" y="5148064"/>
            <a:ext cx="6858000" cy="1815882"/>
          </a:xfrm>
          <a:prstGeom prst="rect">
            <a:avLst/>
          </a:prstGeom>
        </p:spPr>
        <p:txBody>
          <a:bodyPr wrap="square">
            <a:spAutoFit/>
          </a:bodyPr>
          <a:lstStyle/>
          <a:p>
            <a:r>
              <a:rPr lang="es-MX" sz="2200" b="1" dirty="0" smtClean="0">
                <a:solidFill>
                  <a:srgbClr val="FF0000"/>
                </a:solidFill>
                <a:latin typeface="Arial Unicode MS" pitchFamily="34" charset="-128"/>
                <a:ea typeface="Arial Unicode MS" pitchFamily="34" charset="-128"/>
                <a:cs typeface="Arial Unicode MS" pitchFamily="34" charset="-128"/>
              </a:rPr>
              <a:t>Evaluación de los Sistemas Técnicos:</a:t>
            </a:r>
          </a:p>
          <a:p>
            <a:r>
              <a:rPr lang="es-MX" b="1" dirty="0" smtClean="0">
                <a:latin typeface="Arial Unicode MS" pitchFamily="34" charset="-128"/>
                <a:ea typeface="Arial Unicode MS" pitchFamily="34" charset="-128"/>
                <a:cs typeface="Arial Unicode MS" pitchFamily="34" charset="-128"/>
              </a:rPr>
              <a:t>es el medio que brinda la información necesaria para valorar sus implicaciones en la sociedad y en la naturaleza, este proceso permitirá tomar decisiones desde el diseño mismo del sistema y aún cuando ya está en funcionamiento. Esto permitirá </a:t>
            </a:r>
          </a:p>
          <a:p>
            <a:r>
              <a:rPr lang="es-MX" b="1" dirty="0" smtClean="0">
                <a:latin typeface="Arial Unicode MS" pitchFamily="34" charset="-128"/>
                <a:ea typeface="Arial Unicode MS" pitchFamily="34" charset="-128"/>
                <a:cs typeface="Arial Unicode MS" pitchFamily="34" charset="-128"/>
              </a:rPr>
              <a:t>prever costos y consecuencias.</a:t>
            </a:r>
          </a:p>
        </p:txBody>
      </p:sp>
      <p:sp>
        <p:nvSpPr>
          <p:cNvPr id="7" name="6 Rectángulo"/>
          <p:cNvSpPr/>
          <p:nvPr/>
        </p:nvSpPr>
        <p:spPr>
          <a:xfrm>
            <a:off x="0" y="6963946"/>
            <a:ext cx="4581128" cy="1754326"/>
          </a:xfrm>
          <a:prstGeom prst="rect">
            <a:avLst/>
          </a:prstGeom>
        </p:spPr>
        <p:txBody>
          <a:bodyPr wrap="square">
            <a:spAutoFit/>
          </a:bodyPr>
          <a:lstStyle/>
          <a:p>
            <a:r>
              <a:rPr lang="es-MX" b="1" dirty="0" smtClean="0">
                <a:solidFill>
                  <a:srgbClr val="0070C0"/>
                </a:solidFill>
                <a:latin typeface="Arial Unicode MS" pitchFamily="34" charset="-128"/>
                <a:ea typeface="Arial Unicode MS" pitchFamily="34" charset="-128"/>
                <a:cs typeface="Arial Unicode MS" pitchFamily="34" charset="-128"/>
              </a:rPr>
              <a:t>EJEMPLO:</a:t>
            </a:r>
          </a:p>
          <a:p>
            <a:r>
              <a:rPr lang="es-MX" b="1" dirty="0" smtClean="0">
                <a:latin typeface="Arial Unicode MS" pitchFamily="34" charset="-128"/>
                <a:ea typeface="Arial Unicode MS" pitchFamily="34" charset="-128"/>
                <a:cs typeface="Arial Unicode MS" pitchFamily="34" charset="-128"/>
              </a:rPr>
              <a:t>Cuando evaluamos el balance de energía, materiales y desechos, y el empleo de sistemas de monitoreo para registrar aquellas señales que serán útiles para corregir impactos, entre otros.</a:t>
            </a:r>
            <a:endParaRPr lang="es-MX" b="1" dirty="0">
              <a:latin typeface="Arial Unicode MS" pitchFamily="34" charset="-128"/>
              <a:ea typeface="Arial Unicode MS" pitchFamily="34" charset="-128"/>
              <a:cs typeface="Arial Unicode MS" pitchFamily="34" charset="-128"/>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088" y="6588225"/>
            <a:ext cx="2634799" cy="255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516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096" y="1410617"/>
            <a:ext cx="2564905" cy="251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0" y="179512"/>
            <a:ext cx="6858000" cy="1231106"/>
          </a:xfrm>
          <a:prstGeom prst="rect">
            <a:avLst/>
          </a:prstGeom>
        </p:spPr>
        <p:txBody>
          <a:bodyPr wrap="square">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Equidad social:</a:t>
            </a:r>
          </a:p>
          <a:p>
            <a:r>
              <a:rPr lang="es-MX" b="1" dirty="0" smtClean="0">
                <a:latin typeface="Arial Unicode MS" pitchFamily="34" charset="-128"/>
                <a:ea typeface="Arial Unicode MS" pitchFamily="34" charset="-128"/>
                <a:cs typeface="Arial Unicode MS" pitchFamily="34" charset="-128"/>
              </a:rPr>
              <a:t>Es un conjunto de prácticas tendientes al abordaje y superación de todas las formas sociales, económicas, culturales y políticas de exclusión e iniquidad.</a:t>
            </a:r>
            <a:endParaRPr lang="es-MX" b="1" dirty="0">
              <a:latin typeface="Arial Unicode MS" pitchFamily="34" charset="-128"/>
              <a:ea typeface="Arial Unicode MS" pitchFamily="34" charset="-128"/>
              <a:cs typeface="Arial Unicode MS" pitchFamily="34" charset="-128"/>
            </a:endParaRPr>
          </a:p>
        </p:txBody>
      </p:sp>
      <p:sp>
        <p:nvSpPr>
          <p:cNvPr id="3" name="2 Rectángulo"/>
          <p:cNvSpPr/>
          <p:nvPr/>
        </p:nvSpPr>
        <p:spPr>
          <a:xfrm>
            <a:off x="-5768" y="1676474"/>
            <a:ext cx="5234968" cy="2031325"/>
          </a:xfrm>
          <a:prstGeom prst="rect">
            <a:avLst/>
          </a:prstGeom>
        </p:spPr>
        <p:txBody>
          <a:bodyPr wrap="square">
            <a:spAutoFit/>
          </a:bodyPr>
          <a:lstStyle/>
          <a:p>
            <a:r>
              <a:rPr lang="es-MX" b="1" dirty="0" smtClean="0">
                <a:solidFill>
                  <a:srgbClr val="0070C0"/>
                </a:solidFill>
                <a:latin typeface="Arial Unicode MS" pitchFamily="34" charset="-128"/>
                <a:ea typeface="Arial Unicode MS" pitchFamily="34" charset="-128"/>
                <a:cs typeface="Arial Unicode MS" pitchFamily="34" charset="-128"/>
              </a:rPr>
              <a:t>EJEMPLO</a:t>
            </a:r>
          </a:p>
          <a:p>
            <a:r>
              <a:rPr lang="es-MX" b="1" dirty="0" smtClean="0">
                <a:latin typeface="Arial Unicode MS" pitchFamily="34" charset="-128"/>
                <a:ea typeface="Arial Unicode MS" pitchFamily="34" charset="-128"/>
                <a:cs typeface="Arial Unicode MS" pitchFamily="34" charset="-128"/>
              </a:rPr>
              <a:t>si una empresa se encuentra en una situación monopólica, tendrá la capacidad de fijar los precios de sus productos o servicios a su antojo. El gobierno, por su parte, deberá establecer las condiciones necesarias para que la actividad comercial se realice con equidad</a:t>
            </a:r>
            <a:r>
              <a:rPr lang="es-MX" dirty="0" smtClean="0"/>
              <a:t>.</a:t>
            </a:r>
            <a:endParaRPr lang="es-MX"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378" y="5940152"/>
            <a:ext cx="2852936" cy="259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 y="4572000"/>
            <a:ext cx="6858000" cy="1508105"/>
          </a:xfrm>
          <a:prstGeom prst="rect">
            <a:avLst/>
          </a:prstGeom>
        </p:spPr>
        <p:txBody>
          <a:bodyPr wrap="square">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Evaluación:</a:t>
            </a:r>
          </a:p>
          <a:p>
            <a:r>
              <a:rPr lang="es-MX" b="1" dirty="0" smtClean="0">
                <a:solidFill>
                  <a:srgbClr val="FF0000"/>
                </a:solidFill>
                <a:latin typeface="Arial Unicode MS" pitchFamily="34" charset="-128"/>
                <a:ea typeface="Arial Unicode MS" pitchFamily="34" charset="-128"/>
                <a:cs typeface="Arial Unicode MS" pitchFamily="34" charset="-128"/>
              </a:rPr>
              <a:t> </a:t>
            </a:r>
            <a:r>
              <a:rPr lang="es-MX" b="1" dirty="0" smtClean="0">
                <a:latin typeface="Arial Unicode MS" pitchFamily="34" charset="-128"/>
                <a:ea typeface="Arial Unicode MS" pitchFamily="34" charset="-128"/>
                <a:cs typeface="Arial Unicode MS" pitchFamily="34" charset="-128"/>
              </a:rPr>
              <a:t>es el proceso que se lleva a cabo para determinar si algo esta bien hecho o no y se puede aplicar para evaluar el desempeño de un individuo hasta evaluar los cambios que presentan los astros</a:t>
            </a:r>
            <a:endParaRPr lang="es-MX" b="1" dirty="0">
              <a:latin typeface="Arial Unicode MS" pitchFamily="34" charset="-128"/>
              <a:ea typeface="Arial Unicode MS" pitchFamily="34" charset="-128"/>
              <a:cs typeface="Arial Unicode MS" pitchFamily="34" charset="-128"/>
            </a:endParaRPr>
          </a:p>
        </p:txBody>
      </p:sp>
      <p:sp>
        <p:nvSpPr>
          <p:cNvPr id="5" name="4 CuadroTexto"/>
          <p:cNvSpPr txBox="1"/>
          <p:nvPr/>
        </p:nvSpPr>
        <p:spPr>
          <a:xfrm>
            <a:off x="-5768" y="6588224"/>
            <a:ext cx="5112568" cy="1785104"/>
          </a:xfrm>
          <a:prstGeom prst="rect">
            <a:avLst/>
          </a:prstGeom>
          <a:noFill/>
        </p:spPr>
        <p:txBody>
          <a:bodyPr wrap="square" rtlCol="0">
            <a:spAutoFit/>
          </a:bodyPr>
          <a:lstStyle/>
          <a:p>
            <a:r>
              <a:rPr lang="es-MX" sz="2000" b="1" dirty="0" smtClean="0">
                <a:solidFill>
                  <a:srgbClr val="0070C0"/>
                </a:solidFill>
                <a:latin typeface="Arial Unicode MS" pitchFamily="34" charset="-128"/>
                <a:ea typeface="Arial Unicode MS" pitchFamily="34" charset="-128"/>
                <a:cs typeface="Arial Unicode MS" pitchFamily="34" charset="-128"/>
              </a:rPr>
              <a:t>EJEMPLO:</a:t>
            </a:r>
          </a:p>
          <a:p>
            <a:r>
              <a:rPr lang="es-MX" b="1" dirty="0" smtClean="0">
                <a:latin typeface="Arial Unicode MS" pitchFamily="34" charset="-128"/>
                <a:ea typeface="Arial Unicode MS" pitchFamily="34" charset="-128"/>
                <a:cs typeface="Arial Unicode MS" pitchFamily="34" charset="-128"/>
              </a:rPr>
              <a:t>Uno de los ejemplos es muy fácil </a:t>
            </a:r>
          </a:p>
          <a:p>
            <a:r>
              <a:rPr lang="es-MX" b="1" dirty="0" smtClean="0">
                <a:latin typeface="Arial Unicode MS" pitchFamily="34" charset="-128"/>
                <a:ea typeface="Arial Unicode MS" pitchFamily="34" charset="-128"/>
                <a:cs typeface="Arial Unicode MS" pitchFamily="34" charset="-128"/>
              </a:rPr>
              <a:t>Cuando estamos en la escuela los profesores nos dicta o nos da una hoja  donde los profesores nos evalúan que tan bien o mal vamos, etc</a:t>
            </a:r>
            <a:r>
              <a:rPr lang="es-MX" b="1" dirty="0" smtClean="0">
                <a:solidFill>
                  <a:srgbClr val="FF0000"/>
                </a:solidFill>
                <a:latin typeface="Arial Unicode MS" pitchFamily="34" charset="-128"/>
                <a:ea typeface="Arial Unicode MS" pitchFamily="34" charset="-128"/>
                <a:cs typeface="Arial Unicode MS" pitchFamily="34" charset="-128"/>
              </a:rPr>
              <a:t>.</a:t>
            </a:r>
            <a:endParaRPr lang="es-MX" b="1" dirty="0">
              <a:solidFill>
                <a:srgbClr val="FF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928417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056" y="1379841"/>
            <a:ext cx="2942335" cy="310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0" y="179512"/>
            <a:ext cx="6858000" cy="1231106"/>
          </a:xfrm>
          <a:prstGeom prst="rect">
            <a:avLst/>
          </a:prstGeom>
        </p:spPr>
        <p:txBody>
          <a:bodyPr wrap="square">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MONITOREO AMBIENTAL:</a:t>
            </a:r>
          </a:p>
          <a:p>
            <a:r>
              <a:rPr lang="es-MX" b="1" dirty="0" smtClean="0">
                <a:latin typeface="Arial Unicode MS" pitchFamily="34" charset="-128"/>
                <a:ea typeface="Arial Unicode MS" pitchFamily="34" charset="-128"/>
                <a:cs typeface="Arial Unicode MS" pitchFamily="34" charset="-128"/>
              </a:rPr>
              <a:t> </a:t>
            </a:r>
            <a:r>
              <a:rPr lang="es-MX" b="1" dirty="0">
                <a:latin typeface="Arial Unicode MS" pitchFamily="34" charset="-128"/>
                <a:ea typeface="Arial Unicode MS" pitchFamily="34" charset="-128"/>
                <a:cs typeface="Arial Unicode MS" pitchFamily="34" charset="-128"/>
              </a:rPr>
              <a:t>se define como la observación de la presencia de factores dañinos como toxinas, bacterias, sustancias químicas y otros contaminantes en un lugar específico.</a:t>
            </a:r>
          </a:p>
        </p:txBody>
      </p:sp>
      <p:sp>
        <p:nvSpPr>
          <p:cNvPr id="3" name="2 Rectángulo"/>
          <p:cNvSpPr/>
          <p:nvPr/>
        </p:nvSpPr>
        <p:spPr>
          <a:xfrm>
            <a:off x="-32012" y="1619672"/>
            <a:ext cx="4901172" cy="2893100"/>
          </a:xfrm>
          <a:prstGeom prst="rect">
            <a:avLst/>
          </a:prstGeom>
        </p:spPr>
        <p:txBody>
          <a:bodyPr wrap="square">
            <a:spAutoFit/>
          </a:bodyPr>
          <a:lstStyle/>
          <a:p>
            <a:r>
              <a:rPr lang="es-MX" sz="2000" b="1" dirty="0" smtClean="0">
                <a:solidFill>
                  <a:srgbClr val="002060"/>
                </a:solidFill>
                <a:latin typeface="Arial Unicode MS" pitchFamily="34" charset="-128"/>
                <a:ea typeface="Arial Unicode MS" pitchFamily="34" charset="-128"/>
                <a:cs typeface="Arial Unicode MS" pitchFamily="34" charset="-128"/>
              </a:rPr>
              <a:t>EJEMPLO:</a:t>
            </a:r>
          </a:p>
          <a:p>
            <a:r>
              <a:rPr lang="es-MX" b="1" dirty="0" smtClean="0">
                <a:latin typeface="Arial Unicode MS" pitchFamily="34" charset="-128"/>
                <a:ea typeface="Arial Unicode MS" pitchFamily="34" charset="-128"/>
                <a:cs typeface="Arial Unicode MS" pitchFamily="34" charset="-128"/>
              </a:rPr>
              <a:t>Si </a:t>
            </a:r>
            <a:r>
              <a:rPr lang="es-MX" b="1" dirty="0">
                <a:latin typeface="Arial Unicode MS" pitchFamily="34" charset="-128"/>
                <a:ea typeface="Arial Unicode MS" pitchFamily="34" charset="-128"/>
                <a:cs typeface="Arial Unicode MS" pitchFamily="34" charset="-128"/>
              </a:rPr>
              <a:t>una organización de limpieza ambiental local quisiera demostrar los beneficios de su programa, el grupo podría considerar llevar a cabo prácticas de monitoreo ambiental para comparar las áreas en las cuales el programa se puso en práctica con áreas en las que no se actuó. Se pueden realizar pruebas en arroyos locales, bosques y otros lugares para hacer estas comparaciones.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284" y="5940152"/>
            <a:ext cx="3400107" cy="285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 y="4932040"/>
            <a:ext cx="6875391" cy="1508105"/>
          </a:xfrm>
          <a:prstGeom prst="rect">
            <a:avLst/>
          </a:prstGeom>
        </p:spPr>
        <p:txBody>
          <a:bodyPr wrap="square">
            <a:spAutoFit/>
          </a:bodyPr>
          <a:lstStyle/>
          <a:p>
            <a:r>
              <a:rPr lang="es-MX" sz="2000" b="1" dirty="0">
                <a:solidFill>
                  <a:srgbClr val="FF0000"/>
                </a:solidFill>
                <a:latin typeface="Arial Unicode MS" pitchFamily="34" charset="-128"/>
                <a:ea typeface="Arial Unicode MS" pitchFamily="34" charset="-128"/>
                <a:cs typeface="Arial Unicode MS" pitchFamily="34" charset="-128"/>
              </a:rPr>
              <a:t> </a:t>
            </a:r>
            <a:r>
              <a:rPr lang="es-MX" sz="2000" b="1" dirty="0" smtClean="0">
                <a:solidFill>
                  <a:srgbClr val="FF0000"/>
                </a:solidFill>
                <a:latin typeface="Arial Unicode MS" pitchFamily="34" charset="-128"/>
                <a:ea typeface="Arial Unicode MS" pitchFamily="34" charset="-128"/>
                <a:cs typeface="Arial Unicode MS" pitchFamily="34" charset="-128"/>
              </a:rPr>
              <a:t>SISTEMAS TECNOLOGICOS:</a:t>
            </a:r>
          </a:p>
          <a:p>
            <a:r>
              <a:rPr lang="es-MX" b="1" dirty="0" smtClean="0">
                <a:latin typeface="Arial Unicode MS" pitchFamily="34" charset="-128"/>
                <a:ea typeface="Arial Unicode MS" pitchFamily="34" charset="-128"/>
                <a:cs typeface="Arial Unicode MS" pitchFamily="34" charset="-128"/>
              </a:rPr>
              <a:t>conjunto </a:t>
            </a:r>
            <a:r>
              <a:rPr lang="es-MX" b="1" dirty="0">
                <a:latin typeface="Arial Unicode MS" pitchFamily="34" charset="-128"/>
                <a:ea typeface="Arial Unicode MS" pitchFamily="34" charset="-128"/>
                <a:cs typeface="Arial Unicode MS" pitchFamily="34" charset="-128"/>
              </a:rPr>
              <a:t>de elementos y variables que van a contextuar la acción técnica humana. </a:t>
            </a:r>
            <a:r>
              <a:rPr lang="es-MX" b="1" dirty="0" smtClean="0">
                <a:latin typeface="Arial Unicode MS" pitchFamily="34" charset="-128"/>
                <a:ea typeface="Arial Unicode MS" pitchFamily="34" charset="-128"/>
                <a:cs typeface="Arial Unicode MS" pitchFamily="34" charset="-128"/>
              </a:rPr>
              <a:t>Genérico </a:t>
            </a:r>
            <a:r>
              <a:rPr lang="es-MX" b="1" dirty="0">
                <a:latin typeface="Arial Unicode MS" pitchFamily="34" charset="-128"/>
                <a:ea typeface="Arial Unicode MS" pitchFamily="34" charset="-128"/>
                <a:cs typeface="Arial Unicode MS" pitchFamily="34" charset="-128"/>
              </a:rPr>
              <a:t>que nos permita establecer las conexiones de una técnica con el sistema técnico en el que se </a:t>
            </a:r>
            <a:r>
              <a:rPr lang="es-MX" b="1" dirty="0" smtClean="0">
                <a:latin typeface="Arial Unicode MS" pitchFamily="34" charset="-128"/>
                <a:ea typeface="Arial Unicode MS" pitchFamily="34" charset="-128"/>
                <a:cs typeface="Arial Unicode MS" pitchFamily="34" charset="-128"/>
              </a:rPr>
              <a:t>inserta.</a:t>
            </a:r>
          </a:p>
        </p:txBody>
      </p:sp>
      <p:sp>
        <p:nvSpPr>
          <p:cNvPr id="5" name="4 Rectángulo"/>
          <p:cNvSpPr/>
          <p:nvPr/>
        </p:nvSpPr>
        <p:spPr>
          <a:xfrm>
            <a:off x="-46682" y="6667166"/>
            <a:ext cx="5563914" cy="2339102"/>
          </a:xfrm>
          <a:prstGeom prst="rect">
            <a:avLst/>
          </a:prstGeom>
        </p:spPr>
        <p:txBody>
          <a:bodyPr wrap="square">
            <a:spAutoFit/>
          </a:bodyPr>
          <a:lstStyle/>
          <a:p>
            <a:r>
              <a:rPr lang="es-MX" sz="2000" b="1" dirty="0" smtClean="0">
                <a:solidFill>
                  <a:srgbClr val="002060"/>
                </a:solidFill>
                <a:latin typeface="Arial Unicode MS" pitchFamily="34" charset="-128"/>
                <a:ea typeface="Arial Unicode MS" pitchFamily="34" charset="-128"/>
                <a:cs typeface="Arial Unicode MS" pitchFamily="34" charset="-128"/>
              </a:rPr>
              <a:t>EJEMPLO:</a:t>
            </a:r>
          </a:p>
          <a:p>
            <a:r>
              <a:rPr lang="es-MX" b="1" dirty="0" smtClean="0">
                <a:latin typeface="Arial Unicode MS" pitchFamily="34" charset="-128"/>
                <a:ea typeface="Arial Unicode MS" pitchFamily="34" charset="-128"/>
                <a:cs typeface="Arial Unicode MS" pitchFamily="34" charset="-128"/>
              </a:rPr>
              <a:t>sistema </a:t>
            </a:r>
            <a:r>
              <a:rPr lang="es-MX" b="1" dirty="0">
                <a:latin typeface="Arial Unicode MS" pitchFamily="34" charset="-128"/>
                <a:ea typeface="Arial Unicode MS" pitchFamily="34" charset="-128"/>
                <a:cs typeface="Arial Unicode MS" pitchFamily="34" charset="-128"/>
              </a:rPr>
              <a:t>de telecomunicaciones (</a:t>
            </a:r>
            <a:r>
              <a:rPr lang="es-MX" b="1" dirty="0" err="1">
                <a:latin typeface="Arial Unicode MS" pitchFamily="34" charset="-128"/>
                <a:ea typeface="Arial Unicode MS" pitchFamily="34" charset="-128"/>
                <a:cs typeface="Arial Unicode MS" pitchFamily="34" charset="-128"/>
              </a:rPr>
              <a:t>telefonos,television,radio</a:t>
            </a:r>
            <a:r>
              <a:rPr lang="es-MX" b="1" dirty="0">
                <a:latin typeface="Arial Unicode MS" pitchFamily="34" charset="-128"/>
                <a:ea typeface="Arial Unicode MS" pitchFamily="34" charset="-128"/>
                <a:cs typeface="Arial Unicode MS" pitchFamily="34" charset="-128"/>
              </a:rPr>
              <a:t>) </a:t>
            </a:r>
          </a:p>
          <a:p>
            <a:r>
              <a:rPr lang="es-MX" b="1" dirty="0">
                <a:latin typeface="Arial Unicode MS" pitchFamily="34" charset="-128"/>
                <a:ea typeface="Arial Unicode MS" pitchFamily="34" charset="-128"/>
                <a:cs typeface="Arial Unicode MS" pitchFamily="34" charset="-128"/>
              </a:rPr>
              <a:t>sistemas satelitales (GPS) </a:t>
            </a:r>
          </a:p>
          <a:p>
            <a:r>
              <a:rPr lang="es-MX" b="1" dirty="0">
                <a:latin typeface="Arial Unicode MS" pitchFamily="34" charset="-128"/>
                <a:ea typeface="Arial Unicode MS" pitchFamily="34" charset="-128"/>
                <a:cs typeface="Arial Unicode MS" pitchFamily="34" charset="-128"/>
              </a:rPr>
              <a:t>sistemas de seguridad ( SISTEMAS DE ALARMAS) </a:t>
            </a:r>
          </a:p>
          <a:p>
            <a:r>
              <a:rPr lang="es-MX" b="1" dirty="0">
                <a:latin typeface="Arial Unicode MS" pitchFamily="34" charset="-128"/>
                <a:ea typeface="Arial Unicode MS" pitchFamily="34" charset="-128"/>
                <a:cs typeface="Arial Unicode MS" pitchFamily="34" charset="-128"/>
              </a:rPr>
              <a:t>sistemas </a:t>
            </a:r>
            <a:r>
              <a:rPr lang="es-MX" b="1" dirty="0" err="1">
                <a:latin typeface="Arial Unicode MS" pitchFamily="34" charset="-128"/>
                <a:ea typeface="Arial Unicode MS" pitchFamily="34" charset="-128"/>
                <a:cs typeface="Arial Unicode MS" pitchFamily="34" charset="-128"/>
              </a:rPr>
              <a:t>enegeticos</a:t>
            </a:r>
            <a:r>
              <a:rPr lang="es-MX" b="1" dirty="0">
                <a:latin typeface="Arial Unicode MS" pitchFamily="34" charset="-128"/>
                <a:ea typeface="Arial Unicode MS" pitchFamily="34" charset="-128"/>
                <a:cs typeface="Arial Unicode MS" pitchFamily="34" charset="-128"/>
              </a:rPr>
              <a:t> (por ejemplo un sistema de </a:t>
            </a:r>
            <a:r>
              <a:rPr lang="es-MX" b="1" dirty="0" err="1">
                <a:latin typeface="Arial Unicode MS" pitchFamily="34" charset="-128"/>
                <a:ea typeface="Arial Unicode MS" pitchFamily="34" charset="-128"/>
                <a:cs typeface="Arial Unicode MS" pitchFamily="34" charset="-128"/>
              </a:rPr>
              <a:t>energia</a:t>
            </a:r>
            <a:r>
              <a:rPr lang="es-MX" b="1" dirty="0">
                <a:latin typeface="Arial Unicode MS" pitchFamily="34" charset="-128"/>
                <a:ea typeface="Arial Unicode MS" pitchFamily="34" charset="-128"/>
                <a:cs typeface="Arial Unicode MS" pitchFamily="34" charset="-128"/>
              </a:rPr>
              <a:t> </a:t>
            </a:r>
            <a:r>
              <a:rPr lang="es-MX" b="1" dirty="0" err="1">
                <a:latin typeface="Arial Unicode MS" pitchFamily="34" charset="-128"/>
                <a:ea typeface="Arial Unicode MS" pitchFamily="34" charset="-128"/>
                <a:cs typeface="Arial Unicode MS" pitchFamily="34" charset="-128"/>
              </a:rPr>
              <a:t>hidroelectrica</a:t>
            </a:r>
            <a:r>
              <a:rPr lang="es-MX" b="1" dirty="0">
                <a:latin typeface="Arial Unicode MS" pitchFamily="34" charset="-128"/>
                <a:ea typeface="Arial Unicode MS" pitchFamily="34" charset="-128"/>
                <a:cs typeface="Arial Unicode MS" pitchFamily="34" charset="-128"/>
              </a:rPr>
              <a:t>) </a:t>
            </a:r>
          </a:p>
          <a:p>
            <a:r>
              <a:rPr lang="es-MX" b="1" dirty="0" smtClean="0">
                <a:latin typeface="Arial Unicode MS" pitchFamily="34" charset="-128"/>
                <a:ea typeface="Arial Unicode MS" pitchFamily="34" charset="-128"/>
                <a:cs typeface="Arial Unicode MS" pitchFamily="34" charset="-128"/>
              </a:rPr>
              <a:t>sistemas </a:t>
            </a:r>
            <a:r>
              <a:rPr lang="es-MX" b="1" dirty="0">
                <a:latin typeface="Arial Unicode MS" pitchFamily="34" charset="-128"/>
                <a:ea typeface="Arial Unicode MS" pitchFamily="34" charset="-128"/>
                <a:cs typeface="Arial Unicode MS" pitchFamily="34" charset="-128"/>
              </a:rPr>
              <a:t>mecánicos.(escalera mecánica)</a:t>
            </a:r>
          </a:p>
        </p:txBody>
      </p:sp>
    </p:spTree>
    <p:extLst>
      <p:ext uri="{BB962C8B-B14F-4D97-AF65-F5344CB8AC3E}">
        <p14:creationId xmlns:p14="http://schemas.microsoft.com/office/powerpoint/2010/main" val="2485440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032" y="4444489"/>
            <a:ext cx="3140968" cy="185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080" y="1681646"/>
            <a:ext cx="2708920" cy="209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0" y="251520"/>
            <a:ext cx="6858000" cy="1785104"/>
          </a:xfrm>
          <a:prstGeom prst="rect">
            <a:avLst/>
          </a:prstGeom>
        </p:spPr>
        <p:txBody>
          <a:bodyPr wrap="square">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ANALISIS-COSTO-BENEFICIO:</a:t>
            </a:r>
          </a:p>
          <a:p>
            <a:r>
              <a:rPr lang="es-MX" b="1" dirty="0" smtClean="0">
                <a:latin typeface="Arial Unicode MS" pitchFamily="34" charset="-128"/>
                <a:ea typeface="Arial Unicode MS" pitchFamily="34" charset="-128"/>
                <a:cs typeface="Arial Unicode MS" pitchFamily="34" charset="-128"/>
              </a:rPr>
              <a:t>Proporcionar una medida </a:t>
            </a:r>
            <a:r>
              <a:rPr lang="es-MX" b="1" dirty="0">
                <a:latin typeface="Arial Unicode MS" pitchFamily="34" charset="-128"/>
                <a:ea typeface="Arial Unicode MS" pitchFamily="34" charset="-128"/>
                <a:cs typeface="Arial Unicode MS" pitchFamily="34" charset="-128"/>
              </a:rPr>
              <a:t>de la rentabilidad de un proyecto, mediante la comparación de los costos previstos con los </a:t>
            </a:r>
            <a:r>
              <a:rPr lang="es-MX" b="1" dirty="0" smtClean="0">
                <a:latin typeface="Arial Unicode MS" pitchFamily="34" charset="-128"/>
                <a:ea typeface="Arial Unicode MS" pitchFamily="34" charset="-128"/>
                <a:cs typeface="Arial Unicode MS" pitchFamily="34" charset="-128"/>
              </a:rPr>
              <a:t> beneficios </a:t>
            </a:r>
            <a:r>
              <a:rPr lang="es-MX" b="1" dirty="0">
                <a:latin typeface="Arial Unicode MS" pitchFamily="34" charset="-128"/>
                <a:ea typeface="Arial Unicode MS" pitchFamily="34" charset="-128"/>
                <a:cs typeface="Arial Unicode MS" pitchFamily="34" charset="-128"/>
              </a:rPr>
              <a:t>esperados en la realización del mismo. permite definir la factibilidad de </a:t>
            </a:r>
            <a:r>
              <a:rPr lang="es-MX" b="1" dirty="0" smtClean="0">
                <a:latin typeface="Arial Unicode MS" pitchFamily="34" charset="-128"/>
                <a:ea typeface="Arial Unicode MS" pitchFamily="34" charset="-128"/>
                <a:cs typeface="Arial Unicode MS" pitchFamily="34" charset="-128"/>
              </a:rPr>
              <a:t>las alternativas </a:t>
            </a:r>
            <a:r>
              <a:rPr lang="es-MX" b="1" dirty="0">
                <a:latin typeface="Arial Unicode MS" pitchFamily="34" charset="-128"/>
                <a:ea typeface="Arial Unicode MS" pitchFamily="34" charset="-128"/>
                <a:cs typeface="Arial Unicode MS" pitchFamily="34" charset="-128"/>
              </a:rPr>
              <a:t>planteadas o de un </a:t>
            </a:r>
            <a:r>
              <a:rPr lang="es-MX" b="1" dirty="0" smtClean="0">
                <a:latin typeface="Arial Unicode MS" pitchFamily="34" charset="-128"/>
                <a:ea typeface="Arial Unicode MS" pitchFamily="34" charset="-128"/>
                <a:cs typeface="Arial Unicode MS" pitchFamily="34" charset="-128"/>
              </a:rPr>
              <a:t>proyecto </a:t>
            </a:r>
            <a:r>
              <a:rPr lang="es-MX" b="1" dirty="0">
                <a:latin typeface="Arial Unicode MS" pitchFamily="34" charset="-128"/>
                <a:ea typeface="Arial Unicode MS" pitchFamily="34" charset="-128"/>
                <a:cs typeface="Arial Unicode MS" pitchFamily="34" charset="-128"/>
              </a:rPr>
              <a:t>a ser </a:t>
            </a:r>
            <a:r>
              <a:rPr lang="es-MX" b="1" dirty="0" smtClean="0">
                <a:latin typeface="Arial Unicode MS" pitchFamily="34" charset="-128"/>
                <a:ea typeface="Arial Unicode MS" pitchFamily="34" charset="-128"/>
                <a:cs typeface="Arial Unicode MS" pitchFamily="34" charset="-128"/>
              </a:rPr>
              <a:t>desarrollado.</a:t>
            </a:r>
            <a:endParaRPr lang="es-MX" b="1" dirty="0">
              <a:latin typeface="Arial Unicode MS" pitchFamily="34" charset="-128"/>
              <a:ea typeface="Arial Unicode MS" pitchFamily="34" charset="-128"/>
              <a:cs typeface="Arial Unicode MS" pitchFamily="34" charset="-128"/>
            </a:endParaRPr>
          </a:p>
        </p:txBody>
      </p:sp>
      <p:sp>
        <p:nvSpPr>
          <p:cNvPr id="4" name="3 Rectángulo"/>
          <p:cNvSpPr/>
          <p:nvPr/>
        </p:nvSpPr>
        <p:spPr>
          <a:xfrm>
            <a:off x="0" y="2267744"/>
            <a:ext cx="4797152" cy="1508105"/>
          </a:xfrm>
          <a:prstGeom prst="rect">
            <a:avLst/>
          </a:prstGeom>
        </p:spPr>
        <p:txBody>
          <a:bodyPr wrap="square">
            <a:spAutoFit/>
          </a:bodyPr>
          <a:lstStyle/>
          <a:p>
            <a:r>
              <a:rPr lang="es-MX" sz="2000" b="1" dirty="0" smtClean="0">
                <a:solidFill>
                  <a:srgbClr val="002060"/>
                </a:solidFill>
                <a:latin typeface="Arial Unicode MS" pitchFamily="34" charset="-128"/>
                <a:ea typeface="Arial Unicode MS" pitchFamily="34" charset="-128"/>
                <a:cs typeface="Arial Unicode MS" pitchFamily="34" charset="-128"/>
              </a:rPr>
              <a:t>EJEMPLO:</a:t>
            </a:r>
          </a:p>
          <a:p>
            <a:r>
              <a:rPr lang="es-MX" b="1" dirty="0" smtClean="0">
                <a:latin typeface="Arial Unicode MS" pitchFamily="34" charset="-128"/>
                <a:ea typeface="Arial Unicode MS" pitchFamily="34" charset="-128"/>
                <a:cs typeface="Arial Unicode MS" pitchFamily="34" charset="-128"/>
              </a:rPr>
              <a:t>un </a:t>
            </a:r>
            <a:r>
              <a:rPr lang="es-MX" b="1" dirty="0">
                <a:latin typeface="Arial Unicode MS" pitchFamily="34" charset="-128"/>
                <a:ea typeface="Arial Unicode MS" pitchFamily="34" charset="-128"/>
                <a:cs typeface="Arial Unicode MS" pitchFamily="34" charset="-128"/>
              </a:rPr>
              <a:t>ecologista de comportamiento puede utilizar el enfoque de costo-beneficio para explicar la evolución del juego en el comportamiento de los animales jóvenes.</a:t>
            </a:r>
          </a:p>
        </p:txBody>
      </p:sp>
      <p:sp>
        <p:nvSpPr>
          <p:cNvPr id="5" name="4 Rectángulo"/>
          <p:cNvSpPr/>
          <p:nvPr/>
        </p:nvSpPr>
        <p:spPr>
          <a:xfrm>
            <a:off x="33364" y="4403062"/>
            <a:ext cx="4115715" cy="1785104"/>
          </a:xfrm>
          <a:prstGeom prst="rect">
            <a:avLst/>
          </a:prstGeom>
        </p:spPr>
        <p:txBody>
          <a:bodyPr wrap="square">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EFICACIA:</a:t>
            </a:r>
          </a:p>
          <a:p>
            <a:r>
              <a:rPr lang="es-MX" b="1" dirty="0" smtClean="0">
                <a:latin typeface="Arial Unicode MS" pitchFamily="34" charset="-128"/>
                <a:ea typeface="Arial Unicode MS" pitchFamily="34" charset="-128"/>
                <a:cs typeface="Arial Unicode MS" pitchFamily="34" charset="-128"/>
              </a:rPr>
              <a:t>Consiste </a:t>
            </a:r>
            <a:r>
              <a:rPr lang="es-MX" b="1" dirty="0">
                <a:latin typeface="Arial Unicode MS" pitchFamily="34" charset="-128"/>
                <a:ea typeface="Arial Unicode MS" pitchFamily="34" charset="-128"/>
                <a:cs typeface="Arial Unicode MS" pitchFamily="34" charset="-128"/>
              </a:rPr>
              <a:t>en concentrar los esfuerzos de una entidad en las actividades y procesos que realmente deben llevarse a cabo para el cumplimiento de los objetivos formulados</a:t>
            </a:r>
          </a:p>
        </p:txBody>
      </p:sp>
      <p:sp>
        <p:nvSpPr>
          <p:cNvPr id="3" name="2 CuadroTexto"/>
          <p:cNvSpPr txBox="1"/>
          <p:nvPr/>
        </p:nvSpPr>
        <p:spPr>
          <a:xfrm>
            <a:off x="188640" y="7299129"/>
            <a:ext cx="4115716" cy="1231106"/>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HABILIDAD: </a:t>
            </a:r>
          </a:p>
          <a:p>
            <a:r>
              <a:rPr lang="es-MX" b="1" dirty="0" smtClean="0">
                <a:latin typeface="Arial Unicode MS" pitchFamily="34" charset="-128"/>
                <a:ea typeface="Arial Unicode MS" pitchFamily="34" charset="-128"/>
                <a:cs typeface="Arial Unicode MS" pitchFamily="34" charset="-128"/>
              </a:rPr>
              <a:t>Aptitud y habilidad para desarrollar alguna tarea con idoneidad o efectividad.</a:t>
            </a:r>
            <a:endParaRPr lang="es-MX"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73351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976" y="4932040"/>
            <a:ext cx="322154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048" y="7037964"/>
            <a:ext cx="3024336" cy="196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023" y="2627784"/>
            <a:ext cx="2962275" cy="17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4324" y="359848"/>
            <a:ext cx="2733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86248" y="230719"/>
            <a:ext cx="4078856" cy="1785104"/>
          </a:xfrm>
          <a:prstGeom prst="rect">
            <a:avLst/>
          </a:prstGeom>
        </p:spPr>
        <p:txBody>
          <a:bodyPr wrap="square">
            <a:spAutoFit/>
          </a:bodyPr>
          <a:lstStyle/>
          <a:p>
            <a:r>
              <a:rPr lang="es-MX" sz="2000" b="1" dirty="0">
                <a:solidFill>
                  <a:srgbClr val="FF0000"/>
                </a:solidFill>
                <a:latin typeface="Arial Unicode MS" pitchFamily="34" charset="-128"/>
                <a:ea typeface="Arial Unicode MS" pitchFamily="34" charset="-128"/>
                <a:cs typeface="Arial Unicode MS" pitchFamily="34" charset="-128"/>
              </a:rPr>
              <a:t> </a:t>
            </a:r>
            <a:r>
              <a:rPr lang="es-MX" sz="2000" b="1" dirty="0" smtClean="0">
                <a:solidFill>
                  <a:srgbClr val="FF0000"/>
                </a:solidFill>
                <a:latin typeface="Arial Unicode MS" pitchFamily="34" charset="-128"/>
                <a:ea typeface="Arial Unicode MS" pitchFamily="34" charset="-128"/>
                <a:cs typeface="Arial Unicode MS" pitchFamily="34" charset="-128"/>
              </a:rPr>
              <a:t>EFICIENCIA:</a:t>
            </a:r>
          </a:p>
          <a:p>
            <a:r>
              <a:rPr lang="es-MX" b="1" dirty="0">
                <a:latin typeface="Arial Unicode MS" pitchFamily="34" charset="-128"/>
                <a:ea typeface="Arial Unicode MS" pitchFamily="34" charset="-128"/>
                <a:cs typeface="Arial Unicode MS" pitchFamily="34" charset="-128"/>
              </a:rPr>
              <a:t> Capacidad de disponer de alguien o de algo para conseguir un efecto </a:t>
            </a:r>
            <a:r>
              <a:rPr lang="es-MX" b="1" dirty="0" smtClean="0">
                <a:latin typeface="Arial Unicode MS" pitchFamily="34" charset="-128"/>
                <a:ea typeface="Arial Unicode MS" pitchFamily="34" charset="-128"/>
                <a:cs typeface="Arial Unicode MS" pitchFamily="34" charset="-128"/>
              </a:rPr>
              <a:t>determinado. La </a:t>
            </a:r>
            <a:r>
              <a:rPr lang="es-MX" b="1" dirty="0">
                <a:latin typeface="Arial Unicode MS" pitchFamily="34" charset="-128"/>
                <a:ea typeface="Arial Unicode MS" pitchFamily="34" charset="-128"/>
                <a:cs typeface="Arial Unicode MS" pitchFamily="34" charset="-128"/>
              </a:rPr>
              <a:t>eficiencia consiste en "obtener los mayores resultados con la mínima inversión"</a:t>
            </a:r>
          </a:p>
        </p:txBody>
      </p:sp>
      <p:sp>
        <p:nvSpPr>
          <p:cNvPr id="3" name="2 CuadroTexto"/>
          <p:cNvSpPr txBox="1"/>
          <p:nvPr/>
        </p:nvSpPr>
        <p:spPr>
          <a:xfrm>
            <a:off x="330949" y="3223059"/>
            <a:ext cx="4034155" cy="954107"/>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FACTIBILIDAD:</a:t>
            </a:r>
          </a:p>
          <a:p>
            <a:r>
              <a:rPr lang="es-MX" b="1" dirty="0" smtClean="0">
                <a:latin typeface="Arial Unicode MS" pitchFamily="34" charset="-128"/>
                <a:ea typeface="Arial Unicode MS" pitchFamily="34" charset="-128"/>
                <a:cs typeface="Arial Unicode MS" pitchFamily="34" charset="-128"/>
              </a:rPr>
              <a:t>Se refiere a que el proyecto que tienes en mente poder llevarlo acabo.</a:t>
            </a:r>
            <a:endParaRPr lang="es-MX" b="1" dirty="0">
              <a:latin typeface="Arial Unicode MS" pitchFamily="34" charset="-128"/>
              <a:ea typeface="Arial Unicode MS" pitchFamily="34" charset="-128"/>
              <a:cs typeface="Arial Unicode MS" pitchFamily="34" charset="-128"/>
            </a:endParaRPr>
          </a:p>
        </p:txBody>
      </p:sp>
      <p:sp>
        <p:nvSpPr>
          <p:cNvPr id="4" name="3 CuadroTexto"/>
          <p:cNvSpPr txBox="1"/>
          <p:nvPr/>
        </p:nvSpPr>
        <p:spPr>
          <a:xfrm>
            <a:off x="330949" y="4932040"/>
            <a:ext cx="4078856" cy="1508105"/>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CONTEXTO SOCIAL:</a:t>
            </a:r>
          </a:p>
          <a:p>
            <a:r>
              <a:rPr lang="es-MX" b="1" dirty="0" smtClean="0">
                <a:latin typeface="Arial Unicode MS" pitchFamily="34" charset="-128"/>
                <a:ea typeface="Arial Unicode MS" pitchFamily="34" charset="-128"/>
                <a:cs typeface="Arial Unicode MS" pitchFamily="34" charset="-128"/>
              </a:rPr>
              <a:t>Es un conjunto de circunstancias en que se produce el mensaje: lugar y tiempo cultural del emisor y receptor, etc.</a:t>
            </a:r>
          </a:p>
        </p:txBody>
      </p:sp>
      <p:sp>
        <p:nvSpPr>
          <p:cNvPr id="5" name="4 CuadroTexto"/>
          <p:cNvSpPr txBox="1"/>
          <p:nvPr/>
        </p:nvSpPr>
        <p:spPr>
          <a:xfrm>
            <a:off x="286248" y="6948264"/>
            <a:ext cx="3838076" cy="1785104"/>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CONTEXTO NATURAL:</a:t>
            </a:r>
          </a:p>
          <a:p>
            <a:r>
              <a:rPr lang="es-MX" b="1" dirty="0" smtClean="0">
                <a:latin typeface="Arial Unicode MS" pitchFamily="34" charset="-128"/>
                <a:ea typeface="Arial Unicode MS" pitchFamily="34" charset="-128"/>
                <a:cs typeface="Arial Unicode MS" pitchFamily="34" charset="-128"/>
              </a:rPr>
              <a:t>Todo aquel elemento que rodea algo y </a:t>
            </a:r>
            <a:r>
              <a:rPr lang="es-MX" b="1" dirty="0" err="1" smtClean="0">
                <a:latin typeface="Arial Unicode MS" pitchFamily="34" charset="-128"/>
                <a:ea typeface="Arial Unicode MS" pitchFamily="34" charset="-128"/>
                <a:cs typeface="Arial Unicode MS" pitchFamily="34" charset="-128"/>
              </a:rPr>
              <a:t>todavia</a:t>
            </a:r>
            <a:r>
              <a:rPr lang="es-MX" b="1" dirty="0" smtClean="0">
                <a:latin typeface="Arial Unicode MS" pitchFamily="34" charset="-128"/>
                <a:ea typeface="Arial Unicode MS" pitchFamily="34" charset="-128"/>
                <a:cs typeface="Arial Unicode MS" pitchFamily="34" charset="-128"/>
              </a:rPr>
              <a:t> es mas extenso y que abarca todo aquello en lo que la mano del hombre no interviene, es decir, a lo natural.</a:t>
            </a:r>
            <a:endParaRPr lang="es-MX"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8725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024" y="7122427"/>
            <a:ext cx="3079248" cy="175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208" y="4932040"/>
            <a:ext cx="292006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207" y="2456789"/>
            <a:ext cx="292006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752" y="0"/>
            <a:ext cx="3384376" cy="212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83480" y="251520"/>
            <a:ext cx="4225640" cy="1231106"/>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CONTROL SOCIAL:</a:t>
            </a:r>
          </a:p>
          <a:p>
            <a:r>
              <a:rPr lang="es-MX" b="1" dirty="0" smtClean="0">
                <a:latin typeface="Arial Unicode MS" pitchFamily="34" charset="-128"/>
                <a:ea typeface="Arial Unicode MS" pitchFamily="34" charset="-128"/>
                <a:cs typeface="Arial Unicode MS" pitchFamily="34" charset="-128"/>
              </a:rPr>
              <a:t>Es un conjunto de practicas, actitudes y valores destinados a mantener el orden establecido a las sociedades.</a:t>
            </a:r>
            <a:endParaRPr lang="es-MX" b="1" dirty="0">
              <a:latin typeface="Arial Unicode MS" pitchFamily="34" charset="-128"/>
              <a:ea typeface="Arial Unicode MS" pitchFamily="34" charset="-128"/>
              <a:cs typeface="Arial Unicode MS" pitchFamily="34" charset="-128"/>
            </a:endParaRPr>
          </a:p>
        </p:txBody>
      </p:sp>
      <p:sp>
        <p:nvSpPr>
          <p:cNvPr id="3" name="2 CuadroTexto"/>
          <p:cNvSpPr txBox="1"/>
          <p:nvPr/>
        </p:nvSpPr>
        <p:spPr>
          <a:xfrm>
            <a:off x="212868" y="2774300"/>
            <a:ext cx="4225640" cy="1508105"/>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INTERVENCIÓN:</a:t>
            </a:r>
          </a:p>
          <a:p>
            <a:r>
              <a:rPr lang="es-MX" b="1" dirty="0" smtClean="0">
                <a:latin typeface="Arial Unicode MS" pitchFamily="34" charset="-128"/>
                <a:ea typeface="Arial Unicode MS" pitchFamily="34" charset="-128"/>
                <a:cs typeface="Arial Unicode MS" pitchFamily="34" charset="-128"/>
              </a:rPr>
              <a:t>Se trata de la acción clave en trabajo social por medio de la cual el profesional percibe y comprende las situaciones y sus vías de solución.</a:t>
            </a:r>
            <a:endParaRPr lang="es-MX" b="1" dirty="0">
              <a:latin typeface="Arial Unicode MS" pitchFamily="34" charset="-128"/>
              <a:ea typeface="Arial Unicode MS" pitchFamily="34" charset="-128"/>
              <a:cs typeface="Arial Unicode MS" pitchFamily="34" charset="-128"/>
            </a:endParaRPr>
          </a:p>
        </p:txBody>
      </p:sp>
      <p:sp>
        <p:nvSpPr>
          <p:cNvPr id="5" name="4 CuadroTexto"/>
          <p:cNvSpPr txBox="1"/>
          <p:nvPr/>
        </p:nvSpPr>
        <p:spPr>
          <a:xfrm>
            <a:off x="147531" y="5466328"/>
            <a:ext cx="4165048" cy="1785104"/>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PARTICIPACIÓN CIUDADANA:</a:t>
            </a:r>
          </a:p>
          <a:p>
            <a:r>
              <a:rPr lang="es-MX" b="1" dirty="0" smtClean="0">
                <a:latin typeface="Arial Unicode MS" pitchFamily="34" charset="-128"/>
                <a:ea typeface="Arial Unicode MS" pitchFamily="34" charset="-128"/>
                <a:cs typeface="Arial Unicode MS" pitchFamily="34" charset="-128"/>
              </a:rPr>
              <a:t>Conjunto de acciones o iniciativas que pretenden impulsar el desarrollo local y la democracia participativa.</a:t>
            </a:r>
          </a:p>
          <a:p>
            <a:endParaRPr lang="es-MX" b="1" dirty="0" smtClean="0">
              <a:latin typeface="Arial Unicode MS" pitchFamily="34" charset="-128"/>
              <a:ea typeface="Arial Unicode MS" pitchFamily="34" charset="-128"/>
              <a:cs typeface="Arial Unicode MS" pitchFamily="34" charset="-128"/>
            </a:endParaRPr>
          </a:p>
          <a:p>
            <a:endParaRPr lang="es-MX" b="1" dirty="0">
              <a:latin typeface="Arial Unicode MS" pitchFamily="34" charset="-128"/>
              <a:ea typeface="Arial Unicode MS" pitchFamily="34" charset="-128"/>
              <a:cs typeface="Arial Unicode MS" pitchFamily="34" charset="-128"/>
            </a:endParaRPr>
          </a:p>
        </p:txBody>
      </p:sp>
      <p:sp>
        <p:nvSpPr>
          <p:cNvPr id="7" name="6 CuadroTexto"/>
          <p:cNvSpPr txBox="1"/>
          <p:nvPr/>
        </p:nvSpPr>
        <p:spPr>
          <a:xfrm>
            <a:off x="197720" y="7524328"/>
            <a:ext cx="4255936" cy="954107"/>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PLANEACIÓN:</a:t>
            </a:r>
          </a:p>
          <a:p>
            <a:r>
              <a:rPr lang="es-MX" b="1" dirty="0" smtClean="0">
                <a:latin typeface="Arial Unicode MS" pitchFamily="34" charset="-128"/>
                <a:ea typeface="Arial Unicode MS" pitchFamily="34" charset="-128"/>
                <a:cs typeface="Arial Unicode MS" pitchFamily="34" charset="-128"/>
              </a:rPr>
              <a:t>Es un accionar que esta vinculado a planear.</a:t>
            </a:r>
            <a:endParaRPr lang="es-MX"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79566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980" y="5796136"/>
            <a:ext cx="3798400" cy="301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016" y="2915816"/>
            <a:ext cx="314518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09552" y="3491880"/>
            <a:ext cx="4272904" cy="954107"/>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RESOLUCIÓN DE PROBLEMAS:</a:t>
            </a:r>
          </a:p>
          <a:p>
            <a:r>
              <a:rPr lang="es-MX" b="1" dirty="0" smtClean="0">
                <a:latin typeface="Arial Unicode MS" pitchFamily="34" charset="-128"/>
                <a:ea typeface="Arial Unicode MS" pitchFamily="34" charset="-128"/>
                <a:cs typeface="Arial Unicode MS" pitchFamily="34" charset="-128"/>
              </a:rPr>
              <a:t>Es la eficacia y la agilidad para dar soluciones a problemas destacadas.</a:t>
            </a:r>
            <a:endParaRPr lang="es-MX" b="1" dirty="0">
              <a:latin typeface="Arial Unicode MS" pitchFamily="34" charset="-128"/>
              <a:ea typeface="Arial Unicode MS" pitchFamily="34" charset="-128"/>
              <a:cs typeface="Arial Unicode MS" pitchFamily="34" charset="-128"/>
            </a:endParaRPr>
          </a:p>
        </p:txBody>
      </p:sp>
      <p:sp>
        <p:nvSpPr>
          <p:cNvPr id="4" name="3 CuadroTexto"/>
          <p:cNvSpPr txBox="1"/>
          <p:nvPr/>
        </p:nvSpPr>
        <p:spPr>
          <a:xfrm>
            <a:off x="33277" y="6444208"/>
            <a:ext cx="4272904" cy="2062103"/>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PROYECTO TECNICO:</a:t>
            </a:r>
          </a:p>
          <a:p>
            <a:r>
              <a:rPr lang="es-MX" b="1" dirty="0" smtClean="0">
                <a:latin typeface="Arial Unicode MS" pitchFamily="34" charset="-128"/>
                <a:ea typeface="Arial Unicode MS" pitchFamily="34" charset="-128"/>
                <a:cs typeface="Arial Unicode MS" pitchFamily="34" charset="-128"/>
              </a:rPr>
              <a:t>Es la documentación que avala el proceso de trabajo de articulación de las actividades de diseño y ejecución, permitiendo la producción de un objeto o proceso tecnológico para la resolución de un problema.</a:t>
            </a:r>
            <a:endParaRPr lang="es-MX" b="1" dirty="0">
              <a:latin typeface="Arial Unicode MS" pitchFamily="34" charset="-128"/>
              <a:ea typeface="Arial Unicode MS" pitchFamily="34" charset="-128"/>
              <a:cs typeface="Arial Unicode MS" pitchFamily="34" charset="-12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984" y="244509"/>
            <a:ext cx="3433213" cy="180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09552" y="827584"/>
            <a:ext cx="4272904" cy="954107"/>
          </a:xfrm>
          <a:prstGeom prst="rect">
            <a:avLst/>
          </a:prstGeom>
          <a:noFill/>
        </p:spPr>
        <p:txBody>
          <a:bodyPr wrap="square" rtlCol="0">
            <a:spAutoFit/>
          </a:bodyPr>
          <a:lstStyle/>
          <a:p>
            <a:r>
              <a:rPr lang="es-MX" sz="2000" b="1" dirty="0" smtClean="0">
                <a:solidFill>
                  <a:srgbClr val="FF0000"/>
                </a:solidFill>
                <a:latin typeface="Arial Unicode MS" pitchFamily="34" charset="-128"/>
                <a:ea typeface="Arial Unicode MS" pitchFamily="34" charset="-128"/>
                <a:cs typeface="Arial Unicode MS" pitchFamily="34" charset="-128"/>
              </a:rPr>
              <a:t>GESTIÓN:</a:t>
            </a:r>
          </a:p>
          <a:p>
            <a:r>
              <a:rPr lang="es-MX" b="1" dirty="0" smtClean="0">
                <a:latin typeface="Arial Unicode MS" pitchFamily="34" charset="-128"/>
                <a:ea typeface="Arial Unicode MS" pitchFamily="34" charset="-128"/>
                <a:cs typeface="Arial Unicode MS" pitchFamily="34" charset="-128"/>
              </a:rPr>
              <a:t>Administración de recursos, sea dentro de una institución estatal o privada.</a:t>
            </a:r>
          </a:p>
        </p:txBody>
      </p:sp>
    </p:spTree>
    <p:extLst>
      <p:ext uri="{BB962C8B-B14F-4D97-AF65-F5344CB8AC3E}">
        <p14:creationId xmlns:p14="http://schemas.microsoft.com/office/powerpoint/2010/main" val="41077754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792</Words>
  <Application>Microsoft Office PowerPoint</Application>
  <PresentationFormat>Presentación en pantalla (4:3)</PresentationFormat>
  <Paragraphs>61</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 MARQUEZ LÓPEZ</dc:creator>
  <cp:lastModifiedBy>FAM. MARQUEZ LÓPEZ</cp:lastModifiedBy>
  <cp:revision>19</cp:revision>
  <dcterms:created xsi:type="dcterms:W3CDTF">2014-02-28T00:19:29Z</dcterms:created>
  <dcterms:modified xsi:type="dcterms:W3CDTF">2014-03-08T03:41:44Z</dcterms:modified>
</cp:coreProperties>
</file>